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5" r:id="rId4"/>
    <p:sldId id="259" r:id="rId5"/>
    <p:sldId id="276" r:id="rId6"/>
    <p:sldId id="260" r:id="rId7"/>
    <p:sldId id="261" r:id="rId8"/>
    <p:sldId id="262" r:id="rId9"/>
    <p:sldId id="263" r:id="rId10"/>
    <p:sldId id="278" r:id="rId11"/>
    <p:sldId id="277" r:id="rId12"/>
    <p:sldId id="264" r:id="rId13"/>
    <p:sldId id="268" r:id="rId14"/>
    <p:sldId id="266" r:id="rId15"/>
    <p:sldId id="267" r:id="rId16"/>
    <p:sldId id="270" r:id="rId17"/>
    <p:sldId id="269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AFF"/>
    <a:srgbClr val="E7F6FF"/>
    <a:srgbClr val="49E3E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5033" autoAdjust="0"/>
  </p:normalViewPr>
  <p:slideViewPr>
    <p:cSldViewPr snapToGrid="0">
      <p:cViewPr varScale="1">
        <p:scale>
          <a:sx n="63" d="100"/>
          <a:sy n="63" d="100"/>
        </p:scale>
        <p:origin x="5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7B676-3C1B-44FB-A9B6-76F09E8D839F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0F62A-42E2-4F8C-A8FE-90916910C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8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3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79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1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65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22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76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3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7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4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06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F62A-42E2-4F8C-A8FE-90916910C4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5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4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3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9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7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0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5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9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4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46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1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F02B-1BF9-4AFD-A375-80B4447FC1A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4E4B4-8E3E-445B-BBE3-8CD06685B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7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901924" y="2764660"/>
            <a:ext cx="926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Разработка маркетинговой стратегии для привлечения новых клиентов </a:t>
            </a:r>
          </a:p>
        </p:txBody>
      </p:sp>
      <p:grpSp>
        <p:nvGrpSpPr>
          <p:cNvPr id="19" name="Group 9"/>
          <p:cNvGrpSpPr/>
          <p:nvPr/>
        </p:nvGrpSpPr>
        <p:grpSpPr>
          <a:xfrm>
            <a:off x="6185865" y="4932590"/>
            <a:ext cx="2703158" cy="723521"/>
            <a:chOff x="0" y="0"/>
            <a:chExt cx="3679695" cy="1097280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0"/>
              <a:ext cx="3679695" cy="1097280"/>
              <a:chOff x="0" y="0"/>
              <a:chExt cx="2214631" cy="660400"/>
            </a:xfrm>
          </p:grpSpPr>
          <p:sp>
            <p:nvSpPr>
              <p:cNvPr id="25" name="Freeform 11"/>
              <p:cNvSpPr/>
              <p:nvPr/>
            </p:nvSpPr>
            <p:spPr>
              <a:xfrm>
                <a:off x="0" y="0"/>
                <a:ext cx="221463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214631" h="660400">
                    <a:moveTo>
                      <a:pt x="209017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90171" y="0"/>
                    </a:lnTo>
                    <a:cubicBezTo>
                      <a:pt x="2158751" y="0"/>
                      <a:pt x="2214631" y="55880"/>
                      <a:pt x="2214631" y="124460"/>
                    </a:cubicBezTo>
                    <a:lnTo>
                      <a:pt x="2214631" y="535940"/>
                    </a:lnTo>
                    <a:cubicBezTo>
                      <a:pt x="2214631" y="604520"/>
                      <a:pt x="2158751" y="660400"/>
                      <a:pt x="2090171" y="660400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</p:sp>
        </p:grpSp>
        <p:sp>
          <p:nvSpPr>
            <p:cNvPr id="23" name="TextBox 12"/>
            <p:cNvSpPr txBox="1"/>
            <p:nvPr/>
          </p:nvSpPr>
          <p:spPr>
            <a:xfrm>
              <a:off x="341341" y="350143"/>
              <a:ext cx="295986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5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ГРУППА: М-329/2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694" y="140676"/>
            <a:ext cx="3100756" cy="26612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9082" r="1352" b="140"/>
          <a:stretch/>
        </p:blipFill>
        <p:spPr>
          <a:xfrm rot="16200000">
            <a:off x="-1648555" y="1648555"/>
            <a:ext cx="6858000" cy="3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1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209" y="-145407"/>
            <a:ext cx="9946441" cy="101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Итоги анкетирования людей (туристов)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F2A34-88B5-2844-0389-750A34DE5A90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A508C4-94DF-8E0B-F590-B7F8EE759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63" y="1078924"/>
            <a:ext cx="7834039" cy="462574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BB1A5E5-7159-4AF1-BF19-3CF5EFC0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76" y="1831648"/>
            <a:ext cx="3134303" cy="313430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4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23715" y="1015"/>
            <a:ext cx="10016012" cy="998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35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Гипотеза целевой аудитории </a:t>
            </a:r>
            <a:r>
              <a:rPr lang="en-US" sz="35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#</a:t>
            </a:r>
            <a:r>
              <a:rPr lang="ru-RU" sz="35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КругоСветка74</a:t>
            </a:r>
            <a:endParaRPr lang="en-US" sz="35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8BBE412-9B95-167B-AEB8-6ADC8612CACC}"/>
              </a:ext>
            </a:extLst>
          </p:cNvPr>
          <p:cNvSpPr/>
          <p:nvPr/>
        </p:nvSpPr>
        <p:spPr>
          <a:xfrm>
            <a:off x="1676561" y="1671466"/>
            <a:ext cx="8910320" cy="3515360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Женщины 30-35 и 40-60+ лет часто ездят на экскурсии по своему региону из-за своего стремления к саморазвитию и расширению кругозора, а также благодаря наличию свободного времени и желанию разнообразить свою жизнь.</a:t>
            </a:r>
          </a:p>
          <a:p>
            <a:pPr algn="ctr"/>
            <a:endParaRPr lang="ru-RU" dirty="0"/>
          </a:p>
          <a:p>
            <a:pPr algn="ctr"/>
            <a:r>
              <a:rPr lang="ru-RU" b="0" i="0" dirty="0">
                <a:effectLst/>
                <a:latin typeface="YS Text"/>
              </a:rPr>
              <a:t>Семьи с детьми и школьники склонны к поездкам на экскурсии по своей области, так как это отличная возможность для детей узнать что-то новое, познакомиться с культурой и историей своей страны или региона, провести время вместе и получить массу положительных эмоций.</a:t>
            </a:r>
          </a:p>
          <a:p>
            <a:pPr algn="ctr"/>
            <a:endParaRPr lang="ru-RU" dirty="0">
              <a:latin typeface="YS Text"/>
            </a:endParaRPr>
          </a:p>
          <a:p>
            <a:pPr algn="ctr"/>
            <a:r>
              <a:rPr lang="ru-RU" dirty="0">
                <a:latin typeface="YS Text"/>
              </a:rPr>
              <a:t>Для сотрудников это </a:t>
            </a:r>
            <a:r>
              <a:rPr lang="ru-RU" b="0" i="0" dirty="0">
                <a:effectLst/>
                <a:latin typeface="YS Text"/>
              </a:rPr>
              <a:t>не только расслабление и отдых от повседневной рутины, что может способствовать укреплению командного духа и повышению мотивации.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D7117FE-7117-A107-3080-4F5FCD142AEB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1711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8948" y="44932"/>
            <a:ext cx="5453288" cy="101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Итоги анкетирования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7394699" y="550968"/>
            <a:ext cx="4144107" cy="2651635"/>
          </a:xfrm>
          <a:custGeom>
            <a:avLst/>
            <a:gdLst/>
            <a:ahLst/>
            <a:cxnLst/>
            <a:rect l="l" t="t" r="r" b="b"/>
            <a:pathLst>
              <a:path w="7693565" h="4469124">
                <a:moveTo>
                  <a:pt x="0" y="0"/>
                </a:moveTo>
                <a:lnTo>
                  <a:pt x="7693565" y="0"/>
                </a:lnTo>
                <a:lnTo>
                  <a:pt x="7693565" y="4469124"/>
                </a:lnTo>
                <a:lnTo>
                  <a:pt x="0" y="446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14063" t="-7697" r="-6265" b="-1206"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598948" y="3091004"/>
            <a:ext cx="4348793" cy="2822395"/>
          </a:xfrm>
          <a:custGeom>
            <a:avLst/>
            <a:gdLst/>
            <a:ahLst/>
            <a:cxnLst/>
            <a:rect l="l" t="t" r="r" b="b"/>
            <a:pathLst>
              <a:path w="6739842" h="4492821">
                <a:moveTo>
                  <a:pt x="0" y="0"/>
                </a:moveTo>
                <a:lnTo>
                  <a:pt x="6739842" y="0"/>
                </a:lnTo>
                <a:lnTo>
                  <a:pt x="6739842" y="4492821"/>
                </a:lnTo>
                <a:lnTo>
                  <a:pt x="0" y="4492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002" b="-2001"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475854" y="1068873"/>
            <a:ext cx="6804175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40% узнают о “#кругосветка74” через сарафанное радио и только 28% и 16% аудитории знакомы через социальную сеть ВКонтакте. 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5020408" y="3309276"/>
            <a:ext cx="674369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В результате опроса 62,7% опрошенных активно смотрят информацию о актуальных турах и проведений экскурсий “#кругосветка74” через социальную сеть ВКонтакте.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E4B3E1-D748-9C0D-BC09-6EF2887814A1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7736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8055" y="-197942"/>
            <a:ext cx="5453288" cy="101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Итоги анкетирования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Freeform 2"/>
          <p:cNvSpPr/>
          <p:nvPr/>
        </p:nvSpPr>
        <p:spPr>
          <a:xfrm>
            <a:off x="509954" y="951379"/>
            <a:ext cx="3740852" cy="2855690"/>
          </a:xfrm>
          <a:custGeom>
            <a:avLst/>
            <a:gdLst/>
            <a:ahLst/>
            <a:cxnLst/>
            <a:rect l="l" t="t" r="r" b="b"/>
            <a:pathLst>
              <a:path w="7574332" h="5403876">
                <a:moveTo>
                  <a:pt x="0" y="0"/>
                </a:moveTo>
                <a:lnTo>
                  <a:pt x="7574332" y="0"/>
                </a:lnTo>
                <a:lnTo>
                  <a:pt x="7574332" y="5403876"/>
                </a:lnTo>
                <a:lnTo>
                  <a:pt x="0" y="5403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92" r="-1814"/>
            </a:stretch>
          </a:blipFill>
        </p:spPr>
      </p:sp>
      <p:sp>
        <p:nvSpPr>
          <p:cNvPr id="13" name="Freeform 3"/>
          <p:cNvSpPr/>
          <p:nvPr/>
        </p:nvSpPr>
        <p:spPr>
          <a:xfrm>
            <a:off x="7385538" y="3429000"/>
            <a:ext cx="4589585" cy="2637363"/>
          </a:xfrm>
          <a:custGeom>
            <a:avLst/>
            <a:gdLst/>
            <a:ahLst/>
            <a:cxnLst/>
            <a:rect l="l" t="t" r="r" b="b"/>
            <a:pathLst>
              <a:path w="6805257" h="4358812">
                <a:moveTo>
                  <a:pt x="0" y="0"/>
                </a:moveTo>
                <a:lnTo>
                  <a:pt x="6805257" y="0"/>
                </a:lnTo>
                <a:lnTo>
                  <a:pt x="6805257" y="4358812"/>
                </a:lnTo>
                <a:lnTo>
                  <a:pt x="0" y="4358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751" r="-3275" b="-4460"/>
            </a:stretch>
          </a:blipFill>
        </p:spPr>
      </p:sp>
      <p:sp>
        <p:nvSpPr>
          <p:cNvPr id="14" name="TextBox 5"/>
          <p:cNvSpPr txBox="1"/>
          <p:nvPr/>
        </p:nvSpPr>
        <p:spPr>
          <a:xfrm>
            <a:off x="4721469" y="1160351"/>
            <a:ext cx="725365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Из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анализа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опроса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большим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спросом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пользуются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экскурсии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культурно-познавательные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53,7%,гастрономические 52,2% и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обзорная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52,2%. 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581510" y="4024706"/>
            <a:ext cx="658715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Также мы выявили, что респондентам важно, чтобы экскурсия проходила завлекающая и интересной 74,2%, а также в доступной ценовой политики 66,7%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89A26F-7854-4A94-D1E9-F1D879C1B6AB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47910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Group 3"/>
          <p:cNvGrpSpPr/>
          <p:nvPr/>
        </p:nvGrpSpPr>
        <p:grpSpPr>
          <a:xfrm>
            <a:off x="34641" y="-137787"/>
            <a:ext cx="12121660" cy="1077218"/>
            <a:chOff x="0" y="-241017"/>
            <a:chExt cx="15794082" cy="2560785"/>
          </a:xfrm>
        </p:grpSpPr>
        <p:sp>
          <p:nvSpPr>
            <p:cNvPr id="8" name="TextBox 4"/>
            <p:cNvSpPr txBox="1"/>
            <p:nvPr/>
          </p:nvSpPr>
          <p:spPr>
            <a:xfrm>
              <a:off x="202391" y="-241017"/>
              <a:ext cx="15591691" cy="2560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ru-RU" sz="3500" b="1" spc="-1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Составление контент-плана для группы </a:t>
              </a:r>
              <a:r>
                <a:rPr lang="ru-RU" sz="3500" b="1" spc="-100" dirty="0" err="1">
                  <a:solidFill>
                    <a:srgbClr val="191919"/>
                  </a:solidFill>
                  <a:latin typeface="Century Gothic" panose="020B0502020202020204" pitchFamily="34" charset="0"/>
                </a:rPr>
                <a:t>Вконтакте</a:t>
              </a:r>
              <a:r>
                <a:rPr lang="ru-RU" sz="3500" b="1" spc="-1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 и Телеграмм</a:t>
              </a:r>
              <a:endParaRPr lang="en-US" sz="3500" b="1" spc="-100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0" y="1332279"/>
              <a:ext cx="9455846" cy="568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34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694" r="2003"/>
          <a:stretch/>
        </p:blipFill>
        <p:spPr>
          <a:xfrm>
            <a:off x="597750" y="1184452"/>
            <a:ext cx="6968469" cy="453918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075" y="1949260"/>
            <a:ext cx="2899080" cy="28990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31E91D-6768-B249-DB1D-C71BE648D2A2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4427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225671" y="108777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Медиаплан для </a:t>
            </a:r>
            <a:r>
              <a:rPr lang="en-US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#</a:t>
            </a: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КругоСветка74</a:t>
            </a:r>
            <a:endParaRPr lang="en-US" sz="4000" b="1" spc="-1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965896-A1C7-8AD4-70C4-B0F7969DF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2" t="4293" r="4835"/>
          <a:stretch/>
        </p:blipFill>
        <p:spPr>
          <a:xfrm>
            <a:off x="1038899" y="1059870"/>
            <a:ext cx="5851767" cy="467785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3D8162-51D6-64E7-2D4B-D4F05246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85" y="1927299"/>
            <a:ext cx="2943000" cy="2943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8B0ED7-4835-35E9-05D8-9E7C3C0304DA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89231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225671" y="108777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Логотип для группы ВКонтакте</a:t>
            </a:r>
            <a:endParaRPr lang="en-US" sz="4000" b="1" spc="-1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984739" y="1694279"/>
            <a:ext cx="3956538" cy="3396542"/>
          </a:xfrm>
          <a:custGeom>
            <a:avLst/>
            <a:gdLst/>
            <a:ahLst/>
            <a:cxnLst/>
            <a:rect l="l" t="t" r="r" b="b"/>
            <a:pathLst>
              <a:path w="4493250" h="4127520">
                <a:moveTo>
                  <a:pt x="0" y="0"/>
                </a:moveTo>
                <a:lnTo>
                  <a:pt x="4493250" y="0"/>
                </a:lnTo>
                <a:lnTo>
                  <a:pt x="4493250" y="4127521"/>
                </a:lnTo>
                <a:lnTo>
                  <a:pt x="0" y="4127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296" t="-18300" r="-61752" b="-19885"/>
            </a:stretch>
          </a:blipFill>
          <a:effectLst/>
        </p:spPr>
      </p:sp>
      <p:sp>
        <p:nvSpPr>
          <p:cNvPr id="9" name="Freeform 4"/>
          <p:cNvSpPr/>
          <p:nvPr/>
        </p:nvSpPr>
        <p:spPr>
          <a:xfrm>
            <a:off x="7548881" y="1492348"/>
            <a:ext cx="3598478" cy="2216051"/>
          </a:xfrm>
          <a:custGeom>
            <a:avLst/>
            <a:gdLst/>
            <a:ahLst/>
            <a:cxnLst/>
            <a:rect l="l" t="t" r="r" b="b"/>
            <a:pathLst>
              <a:path w="4809012" h="4809012">
                <a:moveTo>
                  <a:pt x="0" y="0"/>
                </a:moveTo>
                <a:lnTo>
                  <a:pt x="4809013" y="0"/>
                </a:lnTo>
                <a:lnTo>
                  <a:pt x="4809013" y="4809012"/>
                </a:lnTo>
                <a:lnTo>
                  <a:pt x="0" y="4809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t="-39227" b="-39034"/>
            </a:stretch>
          </a:blipFill>
          <a:effectLst/>
        </p:spPr>
      </p:sp>
      <p:sp>
        <p:nvSpPr>
          <p:cNvPr id="10" name="Freeform 3"/>
          <p:cNvSpPr/>
          <p:nvPr/>
        </p:nvSpPr>
        <p:spPr>
          <a:xfrm>
            <a:off x="7250725" y="3554417"/>
            <a:ext cx="4108291" cy="2451706"/>
          </a:xfrm>
          <a:custGeom>
            <a:avLst/>
            <a:gdLst/>
            <a:ahLst/>
            <a:cxnLst/>
            <a:rect l="l" t="t" r="r" b="b"/>
            <a:pathLst>
              <a:path w="4811859" h="4811859">
                <a:moveTo>
                  <a:pt x="0" y="0"/>
                </a:moveTo>
                <a:lnTo>
                  <a:pt x="4811859" y="0"/>
                </a:lnTo>
                <a:lnTo>
                  <a:pt x="4811859" y="4811859"/>
                </a:lnTo>
                <a:lnTo>
                  <a:pt x="0" y="481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t="-37412" b="-29194"/>
            </a:stretch>
          </a:blipFill>
          <a:effectLst/>
        </p:spPr>
      </p:sp>
      <p:sp>
        <p:nvSpPr>
          <p:cNvPr id="11" name="Правая фигурная скобка 10"/>
          <p:cNvSpPr/>
          <p:nvPr/>
        </p:nvSpPr>
        <p:spPr>
          <a:xfrm>
            <a:off x="5581651" y="1694279"/>
            <a:ext cx="457200" cy="3396542"/>
          </a:xfrm>
          <a:prstGeom prst="rightBrace">
            <a:avLst>
              <a:gd name="adj1" fmla="val 42948"/>
              <a:gd name="adj2" fmla="val 50000"/>
            </a:avLst>
          </a:prstGeom>
          <a:noFill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72122" y="2340559"/>
            <a:ext cx="909223" cy="12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1200"/>
              </a:lnSpc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После</a:t>
            </a: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62995" y="2340559"/>
            <a:ext cx="556564" cy="12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1200"/>
              </a:lnSpc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ДО</a:t>
            </a: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BE65AD-0E55-4F0B-4945-FC33BCA992D7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71075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225671" y="108777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Визуал услуг для группы ВКонтакте</a:t>
            </a:r>
            <a:endParaRPr lang="en-US" sz="4000" b="1" spc="-1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663198" y="3162876"/>
            <a:ext cx="712177" cy="47184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Freeform 2"/>
          <p:cNvSpPr/>
          <p:nvPr/>
        </p:nvSpPr>
        <p:spPr>
          <a:xfrm>
            <a:off x="1160149" y="1082428"/>
            <a:ext cx="3890261" cy="4400148"/>
          </a:xfrm>
          <a:custGeom>
            <a:avLst/>
            <a:gdLst/>
            <a:ahLst/>
            <a:cxnLst/>
            <a:rect l="l" t="t" r="r" b="b"/>
            <a:pathLst>
              <a:path w="6927914" h="5321372">
                <a:moveTo>
                  <a:pt x="0" y="0"/>
                </a:moveTo>
                <a:lnTo>
                  <a:pt x="6927914" y="0"/>
                </a:lnTo>
                <a:lnTo>
                  <a:pt x="6927914" y="5321372"/>
                </a:lnTo>
                <a:lnTo>
                  <a:pt x="0" y="5321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2374" r="-103612"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" b="1272"/>
          <a:stretch/>
        </p:blipFill>
        <p:spPr>
          <a:xfrm>
            <a:off x="7141592" y="1082428"/>
            <a:ext cx="3726668" cy="440014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Freeform 3"/>
          <p:cNvSpPr/>
          <p:nvPr/>
        </p:nvSpPr>
        <p:spPr>
          <a:xfrm>
            <a:off x="7216886" y="3360085"/>
            <a:ext cx="1726278" cy="1656912"/>
          </a:xfrm>
          <a:custGeom>
            <a:avLst/>
            <a:gdLst/>
            <a:ahLst/>
            <a:cxnLst/>
            <a:rect l="l" t="t" r="r" b="b"/>
            <a:pathLst>
              <a:path w="3294544" h="3289498">
                <a:moveTo>
                  <a:pt x="0" y="0"/>
                </a:moveTo>
                <a:lnTo>
                  <a:pt x="3294544" y="0"/>
                </a:lnTo>
                <a:lnTo>
                  <a:pt x="3294544" y="3289499"/>
                </a:lnTo>
                <a:lnTo>
                  <a:pt x="0" y="328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7226030" y="1169768"/>
            <a:ext cx="1737934" cy="1649486"/>
          </a:xfrm>
          <a:custGeom>
            <a:avLst/>
            <a:gdLst/>
            <a:ahLst/>
            <a:cxnLst/>
            <a:rect l="l" t="t" r="r" b="b"/>
            <a:pathLst>
              <a:path w="3274432" h="3289498">
                <a:moveTo>
                  <a:pt x="0" y="0"/>
                </a:moveTo>
                <a:lnTo>
                  <a:pt x="3274432" y="0"/>
                </a:lnTo>
                <a:lnTo>
                  <a:pt x="3274432" y="3289498"/>
                </a:lnTo>
                <a:lnTo>
                  <a:pt x="0" y="3289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9018458" y="3342685"/>
            <a:ext cx="1730012" cy="1656912"/>
          </a:xfrm>
          <a:custGeom>
            <a:avLst/>
            <a:gdLst/>
            <a:ahLst/>
            <a:cxnLst/>
            <a:rect l="l" t="t" r="r" b="b"/>
            <a:pathLst>
              <a:path w="3289498" h="3352190">
                <a:moveTo>
                  <a:pt x="0" y="0"/>
                </a:moveTo>
                <a:lnTo>
                  <a:pt x="3289498" y="0"/>
                </a:lnTo>
                <a:lnTo>
                  <a:pt x="3289498" y="3352190"/>
                </a:lnTo>
                <a:lnTo>
                  <a:pt x="0" y="3352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87" r="-1187"/>
            </a:stretch>
          </a:blipFill>
        </p:spPr>
      </p:sp>
      <p:sp>
        <p:nvSpPr>
          <p:cNvPr id="19" name="Freeform 4"/>
          <p:cNvSpPr/>
          <p:nvPr/>
        </p:nvSpPr>
        <p:spPr>
          <a:xfrm>
            <a:off x="9048401" y="1169768"/>
            <a:ext cx="1726278" cy="1656912"/>
          </a:xfrm>
          <a:custGeom>
            <a:avLst/>
            <a:gdLst/>
            <a:ahLst/>
            <a:cxnLst/>
            <a:rect l="l" t="t" r="r" b="b"/>
            <a:pathLst>
              <a:path w="3294544" h="3314880">
                <a:moveTo>
                  <a:pt x="0" y="0"/>
                </a:moveTo>
                <a:lnTo>
                  <a:pt x="3294544" y="0"/>
                </a:lnTo>
                <a:lnTo>
                  <a:pt x="3294544" y="3314880"/>
                </a:lnTo>
                <a:lnTo>
                  <a:pt x="0" y="3314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5"/>
          <a:stretch/>
        </p:blipFill>
        <p:spPr>
          <a:xfrm>
            <a:off x="7216886" y="2849299"/>
            <a:ext cx="1656751" cy="40483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28E997-468F-6973-6C1D-1C2DCE0377C0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3355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87951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304802" y="29343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Шапки профилей для Вконтакте и </a:t>
            </a:r>
            <a:r>
              <a:rPr lang="en-US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Telegram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93" y="967154"/>
            <a:ext cx="4776695" cy="489624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2"/>
          <p:cNvSpPr txBox="1"/>
          <p:nvPr/>
        </p:nvSpPr>
        <p:spPr>
          <a:xfrm>
            <a:off x="825724" y="1029132"/>
            <a:ext cx="4234431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#КругоСветка74.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Экскурсии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,</a:t>
            </a:r>
            <a:r>
              <a:rPr lang="ru-RU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туры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Уралу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🌟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Вперёд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,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</a:t>
            </a:r>
            <a:r>
              <a:rPr lang="ru-RU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встречу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красоте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! 🌟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  <a:ea typeface="Arimo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🔍 О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нас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Наша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миссия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—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открывать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новые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горизонты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создавать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незабываемые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впечатления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о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местах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родного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края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🎯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Что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мы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предлагаем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Эксклюзивные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доступные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экскурсии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Уралу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•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Челябинск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Челябинская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область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•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Екатеринбург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Свердловская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область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•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Пермь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Пермский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Край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•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Тюмень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Тюменская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область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•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Уфа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Республика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Башкортостан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Комфортные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условия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путешествия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профессиональные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экскурсоводы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Специальные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предложения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акции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для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наших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подписчиков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💬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Общение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всегда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связи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!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Задавайте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ваши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вопросы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в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личных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сообщениях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или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через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Телеграм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ВатСап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🔔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Подписывайтесь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нас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,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чтобы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пропустить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уникальные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экскурсии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,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акции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полезные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советы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!</a:t>
            </a:r>
          </a:p>
        </p:txBody>
      </p:sp>
      <p:sp>
        <p:nvSpPr>
          <p:cNvPr id="10" name="Freeform 3"/>
          <p:cNvSpPr/>
          <p:nvPr/>
        </p:nvSpPr>
        <p:spPr>
          <a:xfrm>
            <a:off x="4403230" y="1000355"/>
            <a:ext cx="792492" cy="430391"/>
          </a:xfrm>
          <a:custGeom>
            <a:avLst/>
            <a:gdLst/>
            <a:ahLst/>
            <a:cxnLst/>
            <a:rect l="l" t="t" r="r" b="b"/>
            <a:pathLst>
              <a:path w="3554778" h="2010095">
                <a:moveTo>
                  <a:pt x="0" y="0"/>
                </a:moveTo>
                <a:lnTo>
                  <a:pt x="3554778" y="0"/>
                </a:lnTo>
                <a:lnTo>
                  <a:pt x="3554778" y="2010094"/>
                </a:lnTo>
                <a:lnTo>
                  <a:pt x="0" y="2010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022" y="934201"/>
            <a:ext cx="4968193" cy="551056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5"/>
          <p:cNvSpPr txBox="1"/>
          <p:nvPr/>
        </p:nvSpPr>
        <p:spPr>
          <a:xfrm>
            <a:off x="6567507" y="1029132"/>
            <a:ext cx="4377724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🏞 #КругоСветка74 -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Ваш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Путеводитель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Уралу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! 🏞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  <a:ea typeface="Arimo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✨ Наша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миссия</a:t>
            </a: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  <a:ea typeface="Arimo"/>
            </a:endParaRP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Открывать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новые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горизонты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создавать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незабываемые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впечатления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о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местах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родного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края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🗺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Наши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Экскурсии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Челябинск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его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окрестности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: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открытие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неизведанного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Екатеринбург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: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смесь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истории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современности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Пермский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край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: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природные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чудеса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культурное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наследие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Тюмень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: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тайны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древних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времен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Уфа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Башкортостан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: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встреча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с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необычными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традициями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🌟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Что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Вы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Получите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Индивидуальный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подход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уникальные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маршруты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Комфортные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безопасные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путешествия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Специальные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предложения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эксклюзивные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акции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для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наших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подписчиков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📞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Связаться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с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Нами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Ваши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вопросы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пожелания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отзывы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-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наша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главная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ценность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!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Пишите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нам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в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Телеграм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или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ВатСап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🔔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Будьте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 с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Нами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  <a:ea typeface="Arimo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Подписывайтесь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наш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канал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чтобы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пропустить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увлекательные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рассказы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новости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о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предстоящих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экскурсиях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и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эксклюзивные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предложения</a:t>
            </a:r>
            <a:r>
              <a:rPr lang="en-US" sz="1200" dirty="0">
                <a:solidFill>
                  <a:srgbClr val="191919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3" name="Freeform 6"/>
          <p:cNvSpPr/>
          <p:nvPr/>
        </p:nvSpPr>
        <p:spPr>
          <a:xfrm>
            <a:off x="10717201" y="1000355"/>
            <a:ext cx="456060" cy="386765"/>
          </a:xfrm>
          <a:custGeom>
            <a:avLst/>
            <a:gdLst/>
            <a:ahLst/>
            <a:cxnLst/>
            <a:rect l="l" t="t" r="r" b="b"/>
            <a:pathLst>
              <a:path w="1798056" h="1798056">
                <a:moveTo>
                  <a:pt x="0" y="0"/>
                </a:moveTo>
                <a:lnTo>
                  <a:pt x="1798056" y="0"/>
                </a:lnTo>
                <a:lnTo>
                  <a:pt x="1798056" y="1798057"/>
                </a:lnTo>
                <a:lnTo>
                  <a:pt x="0" y="179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6A9413-65B6-296C-0A6F-B1F66BE19FC8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0251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304802" y="29343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Пример поста для группы ВКонтакте</a:t>
            </a:r>
            <a:endParaRPr lang="en-US" sz="4000" b="1" spc="-1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BD14E8-3816-644A-50B0-F4703079EB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2"/>
          <a:stretch/>
        </p:blipFill>
        <p:spPr>
          <a:xfrm>
            <a:off x="971482" y="1107985"/>
            <a:ext cx="4588461" cy="458163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Рамка 10">
            <a:extLst>
              <a:ext uri="{FF2B5EF4-FFF2-40B4-BE49-F238E27FC236}">
                <a16:creationId xmlns:a16="http://schemas.microsoft.com/office/drawing/2014/main" id="{47B60D5D-A205-A386-AEBA-C7998C7CF48D}"/>
              </a:ext>
            </a:extLst>
          </p:cNvPr>
          <p:cNvSpPr/>
          <p:nvPr/>
        </p:nvSpPr>
        <p:spPr>
          <a:xfrm>
            <a:off x="740229" y="933096"/>
            <a:ext cx="5024845" cy="4931409"/>
          </a:xfrm>
          <a:prstGeom prst="frame">
            <a:avLst>
              <a:gd name="adj1" fmla="val 1551"/>
            </a:avLst>
          </a:prstGeom>
          <a:solidFill>
            <a:srgbClr val="E7F6FF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0A53FB12-E26B-180B-E814-2A43ED80AA51}"/>
              </a:ext>
            </a:extLst>
          </p:cNvPr>
          <p:cNvSpPr/>
          <p:nvPr/>
        </p:nvSpPr>
        <p:spPr>
          <a:xfrm>
            <a:off x="6939279" y="997394"/>
            <a:ext cx="4432663" cy="480281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b="0" i="0" dirty="0">
              <a:effectLst/>
              <a:latin typeface="Baron Bold" panose="020B0604020202020204" charset="0"/>
            </a:endParaRPr>
          </a:p>
          <a:p>
            <a:pPr marL="87313" indent="357188" algn="l"/>
            <a:endParaRPr lang="ru-RU" b="0" i="0" dirty="0">
              <a:effectLst/>
              <a:latin typeface="Century Gothic" panose="020B0502020202020204" pitchFamily="34" charset="0"/>
            </a:endParaRPr>
          </a:p>
          <a:p>
            <a:pPr marL="87313" indent="357188" algn="l"/>
            <a:r>
              <a:rPr lang="ru-RU" sz="1600" b="0" i="0" dirty="0">
                <a:effectLst/>
                <a:latin typeface="Century Gothic" panose="020B0502020202020204" pitchFamily="34" charset="0"/>
              </a:rPr>
              <a:t>Совсем скоро, с 30 декабря по 3 января, состоится наш долгожданный тур в Казань! И чтобы ваше пребывание здесь было еще более приятным, мы подготовили для вас подборку сувениров, которые станут отличным напоминанием о прекрасно проведенном времени в этом удивительном городе.</a:t>
            </a:r>
          </a:p>
          <a:p>
            <a:pPr marL="642938" indent="-285750" algn="l">
              <a:buFont typeface="Wingdings" panose="05000000000000000000" pitchFamily="2" charset="2"/>
              <a:buChar char="q"/>
            </a:pPr>
            <a:r>
              <a:rPr lang="ru-RU" sz="1600" b="0" i="0" dirty="0">
                <a:effectLst/>
                <a:latin typeface="Century Gothic" panose="020B0502020202020204" pitchFamily="34" charset="0"/>
              </a:rPr>
              <a:t>Татарские тюбетейки </a:t>
            </a:r>
          </a:p>
          <a:p>
            <a:pPr marL="642938" indent="-285750" algn="l">
              <a:buFont typeface="Wingdings" panose="05000000000000000000" pitchFamily="2" charset="2"/>
              <a:buChar char="q"/>
            </a:pPr>
            <a:r>
              <a:rPr lang="ru-RU" sz="1600" b="0" i="0" dirty="0">
                <a:effectLst/>
                <a:latin typeface="Century Gothic" panose="020B0502020202020204" pitchFamily="34" charset="0"/>
              </a:rPr>
              <a:t>Казанский кот </a:t>
            </a:r>
          </a:p>
          <a:p>
            <a:pPr marL="642938" indent="-285750" algn="l">
              <a:buFont typeface="Wingdings" panose="05000000000000000000" pitchFamily="2" charset="2"/>
              <a:buChar char="q"/>
            </a:pPr>
            <a:r>
              <a:rPr lang="ru-RU" sz="1600" b="0" i="0" dirty="0">
                <a:effectLst/>
                <a:latin typeface="Century Gothic" panose="020B0502020202020204" pitchFamily="34" charset="0"/>
              </a:rPr>
              <a:t>Казанские сладости: чак-чак и не только</a:t>
            </a:r>
          </a:p>
          <a:p>
            <a:pPr marL="642938" indent="-285750" algn="l">
              <a:buFont typeface="Wingdings" panose="05000000000000000000" pitchFamily="2" charset="2"/>
              <a:buChar char="q"/>
            </a:pPr>
            <a:r>
              <a:rPr lang="ru-RU" sz="1600" b="0" i="0" dirty="0">
                <a:effectLst/>
                <a:latin typeface="Century Gothic" panose="020B0502020202020204" pitchFamily="34" charset="0"/>
              </a:rPr>
              <a:t>Скатерть с татарским орнаментом</a:t>
            </a:r>
          </a:p>
          <a:p>
            <a:pPr marL="642938" indent="-285750" algn="l">
              <a:buFont typeface="Wingdings" panose="05000000000000000000" pitchFamily="2" charset="2"/>
              <a:buChar char="q"/>
            </a:pPr>
            <a:r>
              <a:rPr lang="ru-RU" sz="1600" b="0" i="0" dirty="0">
                <a:effectLst/>
                <a:latin typeface="Century Gothic" panose="020B0502020202020204" pitchFamily="34" charset="0"/>
              </a:rPr>
              <a:t>Сапожки-ичиги </a:t>
            </a:r>
          </a:p>
          <a:p>
            <a:pPr marL="642938" indent="-285750" algn="l">
              <a:buFont typeface="Wingdings" panose="05000000000000000000" pitchFamily="2" charset="2"/>
              <a:buChar char="q"/>
            </a:pPr>
            <a:r>
              <a:rPr lang="ru-RU" sz="1600" b="0" i="0" dirty="0">
                <a:effectLst/>
                <a:latin typeface="Century Gothic" panose="020B0502020202020204" pitchFamily="34" charset="0"/>
              </a:rPr>
              <a:t>Татарская посуда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7E150A-4931-361A-D992-573859C2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0" y="1107984"/>
            <a:ext cx="357150" cy="3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AF1B919-025C-B7ED-08E1-976026543149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41562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9998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4065" y="-94990"/>
            <a:ext cx="4016741" cy="1014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en-US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Наша команда</a:t>
            </a:r>
          </a:p>
        </p:txBody>
      </p:sp>
      <p:grpSp>
        <p:nvGrpSpPr>
          <p:cNvPr id="7" name="Group 16"/>
          <p:cNvGrpSpPr/>
          <p:nvPr/>
        </p:nvGrpSpPr>
        <p:grpSpPr>
          <a:xfrm>
            <a:off x="514350" y="1398356"/>
            <a:ext cx="4800598" cy="1512760"/>
            <a:chOff x="-181535" y="-551019"/>
            <a:chExt cx="1512796" cy="4394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17"/>
            <p:cNvSpPr/>
            <p:nvPr/>
          </p:nvSpPr>
          <p:spPr>
            <a:xfrm>
              <a:off x="-181535" y="-551019"/>
              <a:ext cx="1512796" cy="439420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16"/>
          <p:cNvGrpSpPr/>
          <p:nvPr/>
        </p:nvGrpSpPr>
        <p:grpSpPr>
          <a:xfrm>
            <a:off x="553884" y="3589696"/>
            <a:ext cx="4761064" cy="1551024"/>
            <a:chOff x="0" y="0"/>
            <a:chExt cx="2719159" cy="7794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Freeform 17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21"/>
          <p:cNvGrpSpPr>
            <a:grpSpLocks noChangeAspect="1"/>
          </p:cNvGrpSpPr>
          <p:nvPr/>
        </p:nvGrpSpPr>
        <p:grpSpPr>
          <a:xfrm>
            <a:off x="514350" y="1399885"/>
            <a:ext cx="1512458" cy="1512458"/>
            <a:chOff x="0" y="0"/>
            <a:chExt cx="6350000" cy="6350000"/>
          </a:xfrm>
        </p:grpSpPr>
        <p:sp>
          <p:nvSpPr>
            <p:cNvPr id="12" name="Freeform 2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35209" r="-19348" b="-23890"/>
              </a:stretch>
            </a:blipFill>
          </p:spPr>
        </p:sp>
      </p:grpSp>
      <p:grpSp>
        <p:nvGrpSpPr>
          <p:cNvPr id="13" name="Group 14"/>
          <p:cNvGrpSpPr>
            <a:grpSpLocks noChangeAspect="1"/>
          </p:cNvGrpSpPr>
          <p:nvPr/>
        </p:nvGrpSpPr>
        <p:grpSpPr>
          <a:xfrm>
            <a:off x="553885" y="3589696"/>
            <a:ext cx="1550714" cy="1550714"/>
            <a:chOff x="0" y="0"/>
            <a:chExt cx="6350000" cy="63500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0076" t="-74985" r="-9260" b="-1572"/>
              </a:stretch>
            </a:blipFill>
          </p:spPr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43" y="595800"/>
            <a:ext cx="4804064" cy="1518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43" y="2555682"/>
            <a:ext cx="4804064" cy="1518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43" y="4458120"/>
            <a:ext cx="4804064" cy="1518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/>
          <p:cNvGrpSpPr>
            <a:grpSpLocks noChangeAspect="1"/>
          </p:cNvGrpSpPr>
          <p:nvPr/>
        </p:nvGrpSpPr>
        <p:grpSpPr>
          <a:xfrm>
            <a:off x="6960043" y="4438029"/>
            <a:ext cx="1535565" cy="1538127"/>
            <a:chOff x="0" y="0"/>
            <a:chExt cx="6350000" cy="635000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t="-26136" b="-51605"/>
              </a:stretch>
            </a:blipFill>
          </p:spPr>
        </p:sp>
      </p:grpSp>
      <p:grpSp>
        <p:nvGrpSpPr>
          <p:cNvPr id="22" name="Group 30"/>
          <p:cNvGrpSpPr>
            <a:grpSpLocks noChangeAspect="1"/>
          </p:cNvGrpSpPr>
          <p:nvPr/>
        </p:nvGrpSpPr>
        <p:grpSpPr>
          <a:xfrm>
            <a:off x="6939667" y="556471"/>
            <a:ext cx="1555941" cy="1555941"/>
            <a:chOff x="0" y="0"/>
            <a:chExt cx="6350000" cy="6350000"/>
          </a:xfrm>
        </p:grpSpPr>
        <p:sp>
          <p:nvSpPr>
            <p:cNvPr id="23" name="Freeform 3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t="-39267" b="-39267"/>
              </a:stretch>
            </a:blipFill>
          </p:spPr>
        </p:sp>
      </p:grpSp>
      <p:grpSp>
        <p:nvGrpSpPr>
          <p:cNvPr id="24" name="Group 28"/>
          <p:cNvGrpSpPr>
            <a:grpSpLocks noChangeAspect="1"/>
          </p:cNvGrpSpPr>
          <p:nvPr/>
        </p:nvGrpSpPr>
        <p:grpSpPr>
          <a:xfrm>
            <a:off x="6939667" y="2523363"/>
            <a:ext cx="1555941" cy="1555941"/>
            <a:chOff x="0" y="0"/>
            <a:chExt cx="6350000" cy="6350000"/>
          </a:xfrm>
        </p:grpSpPr>
        <p:sp>
          <p:nvSpPr>
            <p:cNvPr id="25" name="Freeform 2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10" r="-10"/>
              </a:stretch>
            </a:blipFill>
          </p:spPr>
        </p:sp>
      </p:grpSp>
      <p:grpSp>
        <p:nvGrpSpPr>
          <p:cNvPr id="26" name="Group 18"/>
          <p:cNvGrpSpPr/>
          <p:nvPr/>
        </p:nvGrpSpPr>
        <p:grpSpPr>
          <a:xfrm>
            <a:off x="2299731" y="1605009"/>
            <a:ext cx="2905315" cy="874423"/>
            <a:chOff x="0" y="-22479"/>
            <a:chExt cx="4467440" cy="1165897"/>
          </a:xfrm>
        </p:grpSpPr>
        <p:sp>
          <p:nvSpPr>
            <p:cNvPr id="27" name="TextBox 19"/>
            <p:cNvSpPr txBox="1"/>
            <p:nvPr/>
          </p:nvSpPr>
          <p:spPr>
            <a:xfrm>
              <a:off x="0" y="722033"/>
              <a:ext cx="4467440" cy="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Руководитель проекта</a:t>
              </a: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0" y="-22479"/>
              <a:ext cx="4467440" cy="460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60"/>
                </a:lnSpc>
              </a:pPr>
              <a:r>
                <a:rPr lang="en-US" sz="2000" b="1" spc="-65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Ангелина Ладыгина </a:t>
              </a:r>
            </a:p>
          </p:txBody>
        </p:sp>
      </p:grpSp>
      <p:grpSp>
        <p:nvGrpSpPr>
          <p:cNvPr id="30" name="Group 11"/>
          <p:cNvGrpSpPr/>
          <p:nvPr/>
        </p:nvGrpSpPr>
        <p:grpSpPr>
          <a:xfrm>
            <a:off x="2299730" y="3889391"/>
            <a:ext cx="3035594" cy="814181"/>
            <a:chOff x="-1" y="-62715"/>
            <a:chExt cx="4467441" cy="1085576"/>
          </a:xfrm>
        </p:grpSpPr>
        <p:sp>
          <p:nvSpPr>
            <p:cNvPr id="31" name="TextBox 12"/>
            <p:cNvSpPr txBox="1"/>
            <p:nvPr/>
          </p:nvSpPr>
          <p:spPr>
            <a:xfrm>
              <a:off x="0" y="601475"/>
              <a:ext cx="4467440" cy="421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Аналитика материалов</a:t>
              </a: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-1" y="-62715"/>
              <a:ext cx="4467441" cy="460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60"/>
                </a:lnSpc>
              </a:pPr>
              <a:r>
                <a:rPr lang="en-US" sz="2000" b="1" spc="-65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Екатерина Курячем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669042" y="657997"/>
            <a:ext cx="3350580" cy="1403871"/>
            <a:chOff x="0" y="-2673"/>
            <a:chExt cx="4467440" cy="1871828"/>
          </a:xfrm>
        </p:grpSpPr>
        <p:sp>
          <p:nvSpPr>
            <p:cNvPr id="34" name="TextBox 33"/>
            <p:cNvSpPr txBox="1"/>
            <p:nvPr/>
          </p:nvSpPr>
          <p:spPr>
            <a:xfrm>
              <a:off x="4612" y="989170"/>
              <a:ext cx="4408108" cy="8799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Сбор отчетов </a:t>
              </a:r>
              <a:endParaRPr lang="ru-RU" sz="1900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по проекту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-2673"/>
              <a:ext cx="4467440" cy="942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60"/>
                </a:lnSpc>
              </a:pPr>
              <a:r>
                <a:rPr lang="en-US" sz="2000" b="1" spc="-65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Надежда </a:t>
              </a:r>
              <a:endParaRPr lang="ru-RU" sz="2000" b="1" spc="-65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  <a:p>
              <a:pPr marL="0" lvl="0" indent="0">
                <a:lnSpc>
                  <a:spcPts val="2860"/>
                </a:lnSpc>
              </a:pPr>
              <a:r>
                <a:rPr lang="en-US" sz="2000" b="1" spc="-65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Скоробогатова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69042" y="2809870"/>
            <a:ext cx="3350580" cy="1058598"/>
            <a:chOff x="-142189" y="27942"/>
            <a:chExt cx="4467440" cy="1411463"/>
          </a:xfrm>
        </p:grpSpPr>
        <p:sp>
          <p:nvSpPr>
            <p:cNvPr id="37" name="TextBox 36"/>
            <p:cNvSpPr txBox="1"/>
            <p:nvPr/>
          </p:nvSpPr>
          <p:spPr>
            <a:xfrm>
              <a:off x="-142189" y="559420"/>
              <a:ext cx="4467440" cy="879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Ве</a:t>
              </a:r>
              <a:r>
                <a:rPr lang="ru-RU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д</a:t>
              </a: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ение отчетов </a:t>
              </a:r>
              <a:endParaRPr lang="ru-RU" sz="1900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проекта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142189" y="27942"/>
              <a:ext cx="4467440" cy="460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60"/>
                </a:lnSpc>
              </a:pPr>
              <a:r>
                <a:rPr lang="en-US" sz="2000" b="1" spc="-65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Полина Смолина </a:t>
              </a:r>
            </a:p>
          </p:txBody>
        </p:sp>
      </p:grpSp>
      <p:grpSp>
        <p:nvGrpSpPr>
          <p:cNvPr id="39" name="Group 4"/>
          <p:cNvGrpSpPr/>
          <p:nvPr/>
        </p:nvGrpSpPr>
        <p:grpSpPr>
          <a:xfrm>
            <a:off x="8669042" y="4541126"/>
            <a:ext cx="3350580" cy="1364554"/>
            <a:chOff x="0" y="-19050"/>
            <a:chExt cx="4467440" cy="1819407"/>
          </a:xfrm>
        </p:grpSpPr>
        <p:sp>
          <p:nvSpPr>
            <p:cNvPr id="40" name="TextBox 5"/>
            <p:cNvSpPr txBox="1"/>
            <p:nvPr/>
          </p:nvSpPr>
          <p:spPr>
            <a:xfrm>
              <a:off x="0" y="415361"/>
              <a:ext cx="4314324" cy="1384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Презентация и </a:t>
              </a:r>
              <a:endParaRPr lang="ru-RU" sz="1900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660"/>
                </a:lnSpc>
                <a:spcBef>
                  <a:spcPct val="0"/>
                </a:spcBef>
              </a:pPr>
              <a:r>
                <a:rPr lang="ru-RU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в</a:t>
              </a: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изуальное</a:t>
              </a:r>
              <a:r>
                <a:rPr lang="ru-RU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900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представление </a:t>
              </a:r>
            </a:p>
          </p:txBody>
        </p:sp>
        <p:sp>
          <p:nvSpPr>
            <p:cNvPr id="41" name="TextBox 6"/>
            <p:cNvSpPr txBox="1"/>
            <p:nvPr/>
          </p:nvSpPr>
          <p:spPr>
            <a:xfrm>
              <a:off x="0" y="-19050"/>
              <a:ext cx="4467440" cy="460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60"/>
                </a:lnSpc>
              </a:pPr>
              <a:r>
                <a:rPr lang="en-US" sz="2000" b="1" spc="-65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Алёна Напольских</a:t>
              </a: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3E7505-7659-ECE6-5C65-2104692F1794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201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304802" y="29343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Примеры постов для группы ВКонтакте</a:t>
            </a:r>
            <a:endParaRPr lang="en-US" sz="4000" b="1" spc="-1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F7A492-B962-380E-9371-EC8B38546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032" y="1579707"/>
            <a:ext cx="3721164" cy="369914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0EDAC3-1F03-227B-5DC6-FA0028F44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84" y="1610187"/>
            <a:ext cx="3725242" cy="369914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1996CD-4F2D-C0E6-D31A-57BBA4CBF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041" y="1579707"/>
            <a:ext cx="3738639" cy="369914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82702E2-BA7B-1B6A-4A49-A4B1AC205102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65037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4"/>
          <p:cNvSpPr txBox="1"/>
          <p:nvPr/>
        </p:nvSpPr>
        <p:spPr>
          <a:xfrm>
            <a:off x="304802" y="29343"/>
            <a:ext cx="11966329" cy="68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ru-RU" sz="4000" b="1" spc="-100" dirty="0">
                <a:solidFill>
                  <a:srgbClr val="191919"/>
                </a:solidFill>
                <a:latin typeface="Century Gothic" panose="020B0502020202020204" pitchFamily="34" charset="0"/>
              </a:rPr>
              <a:t>Итоги по проекту</a:t>
            </a:r>
            <a:endParaRPr lang="en-US" sz="4000" b="1" spc="-1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5" y="1720275"/>
            <a:ext cx="2702255" cy="270225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85" y="1720275"/>
            <a:ext cx="2702255" cy="270225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35" y="1720275"/>
            <a:ext cx="2702255" cy="270225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38535" y="4550146"/>
            <a:ext cx="2584362" cy="4001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latin typeface="Century Gothic" panose="020B0502020202020204" pitchFamily="34" charset="0"/>
              </a:rPr>
              <a:t>Паспорт проекта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35305" y="4540184"/>
            <a:ext cx="1653017" cy="4001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latin typeface="Century Gothic" panose="020B0502020202020204" pitchFamily="34" charset="0"/>
              </a:rPr>
              <a:t>Рефлексия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65029" y="4544894"/>
            <a:ext cx="2537874" cy="4001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latin typeface="Century Gothic" panose="020B0502020202020204" pitchFamily="34" charset="0"/>
              </a:rPr>
              <a:t>Отчет по проекту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2861DB-2CCD-3FEF-5BDC-710DA1899B6A}"/>
              </a:ext>
            </a:extLst>
          </p:cNvPr>
          <p:cNvSpPr/>
          <p:nvPr/>
        </p:nvSpPr>
        <p:spPr>
          <a:xfrm>
            <a:off x="11226289" y="5844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3576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858167"/>
            <a:ext cx="12193057" cy="999831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>
          <a:xfrm>
            <a:off x="562708" y="198429"/>
            <a:ext cx="11122269" cy="2235573"/>
            <a:chOff x="0" y="0"/>
            <a:chExt cx="1746332" cy="12294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Прямоугольник 8"/>
          <p:cNvSpPr/>
          <p:nvPr/>
        </p:nvSpPr>
        <p:spPr>
          <a:xfrm>
            <a:off x="691132" y="134455"/>
            <a:ext cx="10808677" cy="216879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Цель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Разработка и подготовка маркетинговой стратегии для привлечения новых клиентов, а также создание основы для будущего эффективного внедрения стратегии в социальных сетях: контент и медиа план, обновленный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визуал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4200"/>
              </a:lnSpc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О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бъект практики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 #Круг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о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Светка74</a:t>
            </a:r>
          </a:p>
        </p:txBody>
      </p:sp>
      <p:grpSp>
        <p:nvGrpSpPr>
          <p:cNvPr id="10" name="Group 2"/>
          <p:cNvGrpSpPr/>
          <p:nvPr/>
        </p:nvGrpSpPr>
        <p:grpSpPr>
          <a:xfrm>
            <a:off x="562708" y="2548798"/>
            <a:ext cx="8308731" cy="3249262"/>
            <a:chOff x="0" y="0"/>
            <a:chExt cx="1746332" cy="12294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Прямоугольник 11"/>
          <p:cNvSpPr/>
          <p:nvPr/>
        </p:nvSpPr>
        <p:spPr>
          <a:xfrm>
            <a:off x="562708" y="2530774"/>
            <a:ext cx="8100646" cy="312393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Задачи:</a:t>
            </a:r>
            <a:endParaRPr lang="en-US" dirty="0">
              <a:solidFill>
                <a:srgbClr val="000000"/>
              </a:solidFill>
              <a:latin typeface="Baron Bold" panose="020B0604020202020204" charset="0"/>
            </a:endParaRPr>
          </a:p>
          <a:p>
            <a:pPr marL="7810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Анализ целевой аудитории</a:t>
            </a:r>
          </a:p>
          <a:p>
            <a:pPr marL="7810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Анализ деятельности и предложений конкурирующих компаний, их ценовой политики, маркетинговых акций и уникальных преимуществ</a:t>
            </a:r>
          </a:p>
          <a:p>
            <a:pPr marL="7810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Составление маркетинговой стратегии  для привлечения новых клиентов в социальных сетях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57" y="2744884"/>
            <a:ext cx="2511450" cy="251145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457515-2D23-5370-5878-1F13989777E1}"/>
              </a:ext>
            </a:extLst>
          </p:cNvPr>
          <p:cNvSpPr/>
          <p:nvPr/>
        </p:nvSpPr>
        <p:spPr>
          <a:xfrm>
            <a:off x="11417115" y="585816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535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6135" y="-95629"/>
            <a:ext cx="640489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Этапы работы в проекте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21" y="2419546"/>
            <a:ext cx="2482803" cy="317923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565" y="1110392"/>
            <a:ext cx="2221951" cy="156349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514" y="1124796"/>
            <a:ext cx="2221951" cy="156349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405" y="2569082"/>
            <a:ext cx="2961653" cy="1857812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899" y="4381237"/>
            <a:ext cx="2599677" cy="156349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653" y="4377321"/>
            <a:ext cx="2420091" cy="1702921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201672" y="1255070"/>
            <a:ext cx="2270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191919"/>
                </a:solidFill>
                <a:latin typeface="Century Gothic" panose="020B0502020202020204" pitchFamily="34" charset="0"/>
              </a:rPr>
              <a:t>Создание команды, распределение ролей </a:t>
            </a:r>
          </a:p>
        </p:txBody>
      </p:sp>
      <p:grpSp>
        <p:nvGrpSpPr>
          <p:cNvPr id="19" name="Group 14"/>
          <p:cNvGrpSpPr/>
          <p:nvPr/>
        </p:nvGrpSpPr>
        <p:grpSpPr>
          <a:xfrm>
            <a:off x="4798334" y="2236936"/>
            <a:ext cx="336101" cy="332146"/>
            <a:chOff x="0" y="0"/>
            <a:chExt cx="757267" cy="757267"/>
          </a:xfrm>
        </p:grpSpPr>
        <p:grpSp>
          <p:nvGrpSpPr>
            <p:cNvPr id="20" name="Group 15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23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</p:sp>
        </p:grpSp>
        <p:grpSp>
          <p:nvGrpSpPr>
            <p:cNvPr id="21" name="Group 17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22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24" name="Прямоугольник 23"/>
          <p:cNvSpPr/>
          <p:nvPr/>
        </p:nvSpPr>
        <p:spPr>
          <a:xfrm>
            <a:off x="6611030" y="1137382"/>
            <a:ext cx="2086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191919"/>
                </a:solidFill>
                <a:latin typeface="Century Gothic" panose="020B0502020202020204" pitchFamily="34" charset="0"/>
              </a:rPr>
              <a:t>Составление технического задания совместно с заказчиком </a:t>
            </a:r>
          </a:p>
        </p:txBody>
      </p:sp>
      <p:grpSp>
        <p:nvGrpSpPr>
          <p:cNvPr id="25" name="Group 14"/>
          <p:cNvGrpSpPr/>
          <p:nvPr/>
        </p:nvGrpSpPr>
        <p:grpSpPr>
          <a:xfrm>
            <a:off x="8226366" y="2282732"/>
            <a:ext cx="336101" cy="332146"/>
            <a:chOff x="0" y="0"/>
            <a:chExt cx="757267" cy="757267"/>
          </a:xfrm>
        </p:grpSpPr>
        <p:grpSp>
          <p:nvGrpSpPr>
            <p:cNvPr id="26" name="Group 15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29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</p:spPr>
          </p:sp>
        </p:grpSp>
        <p:grpSp>
          <p:nvGrpSpPr>
            <p:cNvPr id="27" name="Group 17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28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30" name="Прямоугольник 29"/>
          <p:cNvSpPr/>
          <p:nvPr/>
        </p:nvSpPr>
        <p:spPr>
          <a:xfrm>
            <a:off x="8697465" y="2605577"/>
            <a:ext cx="2969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191919"/>
                </a:solidFill>
                <a:latin typeface="Century Gothic" panose="020B0502020202020204" pitchFamily="34" charset="0"/>
              </a:rPr>
              <a:t>Сбор информации о деятельности “#кругосветка74”, анализ </a:t>
            </a:r>
            <a:r>
              <a:rPr lang="ru-RU" dirty="0">
                <a:solidFill>
                  <a:srgbClr val="191919"/>
                </a:solidFill>
                <a:latin typeface="Century Gothic" panose="020B0502020202020204" pitchFamily="34" charset="0"/>
              </a:rPr>
              <a:t>целевой аудитории</a:t>
            </a:r>
            <a:r>
              <a:rPr lang="en-US" dirty="0">
                <a:solidFill>
                  <a:srgbClr val="191919"/>
                </a:solidFill>
                <a:latin typeface="Century Gothic" panose="020B0502020202020204" pitchFamily="34" charset="0"/>
              </a:rPr>
              <a:t> и социальных сетей  </a:t>
            </a:r>
          </a:p>
        </p:txBody>
      </p:sp>
      <p:grpSp>
        <p:nvGrpSpPr>
          <p:cNvPr id="31" name="Group 14"/>
          <p:cNvGrpSpPr/>
          <p:nvPr/>
        </p:nvGrpSpPr>
        <p:grpSpPr>
          <a:xfrm>
            <a:off x="11532877" y="4009164"/>
            <a:ext cx="336101" cy="332146"/>
            <a:chOff x="0" y="0"/>
            <a:chExt cx="757267" cy="757267"/>
          </a:xfrm>
        </p:grpSpPr>
        <p:grpSp>
          <p:nvGrpSpPr>
            <p:cNvPr id="32" name="Group 15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35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</p:spPr>
          </p:sp>
        </p:grpSp>
        <p:grpSp>
          <p:nvGrpSpPr>
            <p:cNvPr id="33" name="Group 17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34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36" name="TextBox 12"/>
          <p:cNvSpPr txBox="1"/>
          <p:nvPr/>
        </p:nvSpPr>
        <p:spPr>
          <a:xfrm>
            <a:off x="6667637" y="4544569"/>
            <a:ext cx="238247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pc="20" dirty="0">
                <a:latin typeface="Century Gothic" panose="020B0502020202020204" pitchFamily="34" charset="0"/>
              </a:rPr>
              <a:t>Рассмотрение деятельности и предложений конкурирующих компаний</a:t>
            </a:r>
          </a:p>
        </p:txBody>
      </p:sp>
      <p:grpSp>
        <p:nvGrpSpPr>
          <p:cNvPr id="37" name="Group 14"/>
          <p:cNvGrpSpPr/>
          <p:nvPr/>
        </p:nvGrpSpPr>
        <p:grpSpPr>
          <a:xfrm>
            <a:off x="8436689" y="5692096"/>
            <a:ext cx="336101" cy="332146"/>
            <a:chOff x="0" y="0"/>
            <a:chExt cx="757267" cy="757267"/>
          </a:xfrm>
        </p:grpSpPr>
        <p:grpSp>
          <p:nvGrpSpPr>
            <p:cNvPr id="38" name="Group 15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41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</p:sp>
        </p:grpSp>
        <p:grpSp>
          <p:nvGrpSpPr>
            <p:cNvPr id="39" name="Group 17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40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42" name="TextBox 28"/>
          <p:cNvSpPr txBox="1"/>
          <p:nvPr/>
        </p:nvSpPr>
        <p:spPr>
          <a:xfrm>
            <a:off x="3271984" y="4470488"/>
            <a:ext cx="252996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pc="20" dirty="0">
                <a:latin typeface="Century Gothic" panose="020B0502020202020204" pitchFamily="34" charset="0"/>
              </a:rPr>
              <a:t>Разработка анкеты для опроса,</a:t>
            </a:r>
          </a:p>
          <a:p>
            <a:pPr>
              <a:spcBef>
                <a:spcPct val="0"/>
              </a:spcBef>
            </a:pPr>
            <a:r>
              <a:rPr lang="en-US" spc="20" dirty="0">
                <a:latin typeface="Century Gothic" panose="020B0502020202020204" pitchFamily="34" charset="0"/>
              </a:rPr>
              <a:t>проведение и разбор полученных результатов </a:t>
            </a:r>
          </a:p>
        </p:txBody>
      </p:sp>
      <p:grpSp>
        <p:nvGrpSpPr>
          <p:cNvPr id="43" name="Group 14"/>
          <p:cNvGrpSpPr/>
          <p:nvPr/>
        </p:nvGrpSpPr>
        <p:grpSpPr>
          <a:xfrm>
            <a:off x="5191783" y="5569035"/>
            <a:ext cx="336101" cy="332146"/>
            <a:chOff x="0" y="0"/>
            <a:chExt cx="757267" cy="757267"/>
          </a:xfrm>
        </p:grpSpPr>
        <p:grpSp>
          <p:nvGrpSpPr>
            <p:cNvPr id="44" name="Group 15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47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</p:spPr>
          </p:sp>
        </p:grpSp>
        <p:grpSp>
          <p:nvGrpSpPr>
            <p:cNvPr id="45" name="Group 17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46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48" name="TextBox 29"/>
          <p:cNvSpPr txBox="1"/>
          <p:nvPr/>
        </p:nvSpPr>
        <p:spPr>
          <a:xfrm>
            <a:off x="479636" y="2579285"/>
            <a:ext cx="230580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pc="20" dirty="0">
                <a:latin typeface="Century Gothic" panose="020B0502020202020204" pitchFamily="34" charset="0"/>
              </a:rPr>
              <a:t>Построение</a:t>
            </a:r>
            <a:r>
              <a:rPr lang="en-US" spc="20" dirty="0">
                <a:latin typeface="Century Gothic" panose="020B0502020202020204" pitchFamily="34" charset="0"/>
              </a:rPr>
              <a:t> </a:t>
            </a:r>
            <a:r>
              <a:rPr lang="en-US" spc="20" dirty="0" err="1">
                <a:latin typeface="Century Gothic" panose="020B0502020202020204" pitchFamily="34" charset="0"/>
              </a:rPr>
              <a:t>структур</a:t>
            </a:r>
            <a:r>
              <a:rPr lang="ru-RU" spc="20" dirty="0">
                <a:latin typeface="Century Gothic" panose="020B0502020202020204" pitchFamily="34" charset="0"/>
              </a:rPr>
              <a:t>ы </a:t>
            </a:r>
            <a:r>
              <a:rPr lang="en-US" spc="20" dirty="0" err="1">
                <a:latin typeface="Century Gothic" panose="020B0502020202020204" pitchFamily="34" charset="0"/>
              </a:rPr>
              <a:t>продвижения</a:t>
            </a:r>
            <a:r>
              <a:rPr lang="en-US" spc="20" dirty="0">
                <a:latin typeface="Century Gothic" panose="020B0502020202020204" pitchFamily="34" charset="0"/>
              </a:rPr>
              <a:t>:</a:t>
            </a:r>
            <a:endParaRPr lang="ru-RU" spc="20" dirty="0">
              <a:latin typeface="Century Gothic" panose="020B0502020202020204" pitchFamily="34" charset="0"/>
            </a:endParaRPr>
          </a:p>
          <a:p>
            <a:endParaRPr lang="en-US" spc="20" dirty="0">
              <a:latin typeface="Century Gothic" panose="020B0502020202020204" pitchFamily="34" charset="0"/>
            </a:endParaRPr>
          </a:p>
          <a:p>
            <a:r>
              <a:rPr lang="en-US" spc="20" dirty="0">
                <a:latin typeface="Century Gothic" panose="020B0502020202020204" pitchFamily="34" charset="0"/>
              </a:rPr>
              <a:t>-</a:t>
            </a:r>
            <a:r>
              <a:rPr lang="ru-RU" spc="20" dirty="0">
                <a:latin typeface="Century Gothic" panose="020B0502020202020204" pitchFamily="34" charset="0"/>
              </a:rPr>
              <a:t> </a:t>
            </a:r>
            <a:r>
              <a:rPr lang="en-US" spc="20" dirty="0" err="1">
                <a:latin typeface="Century Gothic" panose="020B0502020202020204" pitchFamily="34" charset="0"/>
              </a:rPr>
              <a:t>проработ</a:t>
            </a:r>
            <a:r>
              <a:rPr lang="ru-RU" spc="20" dirty="0">
                <a:latin typeface="Century Gothic" panose="020B0502020202020204" pitchFamily="34" charset="0"/>
              </a:rPr>
              <a:t>ка</a:t>
            </a:r>
            <a:r>
              <a:rPr lang="en-US" spc="20" dirty="0">
                <a:latin typeface="Century Gothic" panose="020B0502020202020204" pitchFamily="34" charset="0"/>
              </a:rPr>
              <a:t> </a:t>
            </a:r>
            <a:r>
              <a:rPr lang="en-US" spc="20" dirty="0" err="1">
                <a:latin typeface="Century Gothic" panose="020B0502020202020204" pitchFamily="34" charset="0"/>
              </a:rPr>
              <a:t>дизайн</a:t>
            </a:r>
            <a:r>
              <a:rPr lang="ru-RU" spc="20" dirty="0">
                <a:latin typeface="Century Gothic" panose="020B0502020202020204" pitchFamily="34" charset="0"/>
              </a:rPr>
              <a:t>а</a:t>
            </a:r>
            <a:r>
              <a:rPr lang="en-US" spc="20" dirty="0">
                <a:latin typeface="Century Gothic" panose="020B0502020202020204" pitchFamily="34" charset="0"/>
              </a:rPr>
              <a:t> профилей;</a:t>
            </a:r>
          </a:p>
          <a:p>
            <a:pPr>
              <a:spcBef>
                <a:spcPct val="0"/>
              </a:spcBef>
            </a:pPr>
            <a:r>
              <a:rPr lang="en-US" spc="20" dirty="0">
                <a:latin typeface="Century Gothic" panose="020B0502020202020204" pitchFamily="34" charset="0"/>
              </a:rPr>
              <a:t>-</a:t>
            </a:r>
            <a:r>
              <a:rPr lang="ru-RU" spc="20" dirty="0">
                <a:latin typeface="Century Gothic" panose="020B0502020202020204" pitchFamily="34" charset="0"/>
              </a:rPr>
              <a:t> </a:t>
            </a:r>
            <a:r>
              <a:rPr lang="en-US" spc="20" dirty="0" err="1">
                <a:latin typeface="Century Gothic" panose="020B0502020202020204" pitchFamily="34" charset="0"/>
              </a:rPr>
              <a:t>состав</a:t>
            </a:r>
            <a:r>
              <a:rPr lang="ru-RU" spc="20" dirty="0" err="1">
                <a:latin typeface="Century Gothic" panose="020B0502020202020204" pitchFamily="34" charset="0"/>
              </a:rPr>
              <a:t>ление</a:t>
            </a:r>
            <a:r>
              <a:rPr lang="en-US" spc="20" dirty="0">
                <a:latin typeface="Century Gothic" panose="020B0502020202020204" pitchFamily="34" charset="0"/>
              </a:rPr>
              <a:t> </a:t>
            </a:r>
            <a:r>
              <a:rPr lang="en-US" spc="20" dirty="0" err="1">
                <a:latin typeface="Century Gothic" panose="020B0502020202020204" pitchFamily="34" charset="0"/>
              </a:rPr>
              <a:t>рубрик</a:t>
            </a:r>
            <a:r>
              <a:rPr lang="en-US" spc="20" dirty="0">
                <a:latin typeface="Century Gothic" panose="020B0502020202020204" pitchFamily="34" charset="0"/>
              </a:rPr>
              <a:t> и </a:t>
            </a:r>
            <a:r>
              <a:rPr lang="en-US" spc="20" dirty="0" err="1">
                <a:latin typeface="Century Gothic" panose="020B0502020202020204" pitchFamily="34" charset="0"/>
              </a:rPr>
              <a:t>медиаплан</a:t>
            </a:r>
            <a:r>
              <a:rPr lang="ru-RU" spc="20" dirty="0">
                <a:latin typeface="Century Gothic" panose="020B0502020202020204" pitchFamily="34" charset="0"/>
              </a:rPr>
              <a:t>а</a:t>
            </a:r>
            <a:r>
              <a:rPr lang="en-US" spc="20" dirty="0"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49" name="Group 14"/>
          <p:cNvGrpSpPr/>
          <p:nvPr/>
        </p:nvGrpSpPr>
        <p:grpSpPr>
          <a:xfrm>
            <a:off x="2234771" y="4997585"/>
            <a:ext cx="336101" cy="332146"/>
            <a:chOff x="0" y="0"/>
            <a:chExt cx="757267" cy="757267"/>
          </a:xfrm>
        </p:grpSpPr>
        <p:grpSp>
          <p:nvGrpSpPr>
            <p:cNvPr id="50" name="Group 15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53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</p:sp>
        </p:grpSp>
        <p:grpSp>
          <p:nvGrpSpPr>
            <p:cNvPr id="51" name="Group 17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52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681" y="3018468"/>
            <a:ext cx="2221951" cy="1018190"/>
          </a:xfrm>
          <a:prstGeom prst="rect">
            <a:avLst/>
          </a:prstGeom>
          <a:ln>
            <a:noFill/>
          </a:ln>
          <a:effectLst>
            <a:glow rad="139700">
              <a:srgbClr val="49E3E3"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286" y="1991108"/>
            <a:ext cx="2749534" cy="2749534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3927766" y="3313322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Заключение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4D5ED9-81B0-EEFC-1CE7-BE737B3F739B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0647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1990" y="-84714"/>
            <a:ext cx="1182721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Техническое задание проекта </a:t>
            </a:r>
            <a:r>
              <a:rPr lang="en-US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#</a:t>
            </a: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КругоСветка74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269" y="2068579"/>
            <a:ext cx="2769703" cy="2769703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24528"/>
          <a:stretch/>
        </p:blipFill>
        <p:spPr>
          <a:xfrm>
            <a:off x="1854105" y="1084837"/>
            <a:ext cx="5822126" cy="49772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CDD8A2-933C-3DCE-4859-F74714075A64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8110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4743" y="-64063"/>
            <a:ext cx="11816183" cy="101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Сегменты целевой аудитории </a:t>
            </a:r>
            <a:r>
              <a:rPr lang="en-US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#</a:t>
            </a: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КругоСветка74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2"/>
          <p:cNvGrpSpPr/>
          <p:nvPr/>
        </p:nvGrpSpPr>
        <p:grpSpPr>
          <a:xfrm>
            <a:off x="8686799" y="1357012"/>
            <a:ext cx="2987660" cy="2897145"/>
            <a:chOff x="0" y="0"/>
            <a:chExt cx="1746332" cy="1229431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2"/>
          <p:cNvGrpSpPr/>
          <p:nvPr/>
        </p:nvGrpSpPr>
        <p:grpSpPr>
          <a:xfrm>
            <a:off x="6404778" y="2331011"/>
            <a:ext cx="2897269" cy="2897270"/>
            <a:chOff x="39621" y="-82668"/>
            <a:chExt cx="1706711" cy="1312099"/>
          </a:xfrm>
        </p:grpSpPr>
        <p:sp>
          <p:nvSpPr>
            <p:cNvPr id="13" name="Freeform 3"/>
            <p:cNvSpPr/>
            <p:nvPr/>
          </p:nvSpPr>
          <p:spPr>
            <a:xfrm>
              <a:off x="39621" y="-82668"/>
              <a:ext cx="1706711" cy="1312099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311754"/>
            <a:ext cx="2987660" cy="2987660"/>
          </a:xfrm>
          <a:prstGeom prst="roundRect">
            <a:avLst>
              <a:gd name="adj" fmla="val 89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78" y="2327676"/>
            <a:ext cx="2897269" cy="2897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Group 2"/>
          <p:cNvGrpSpPr/>
          <p:nvPr/>
        </p:nvGrpSpPr>
        <p:grpSpPr>
          <a:xfrm>
            <a:off x="422236" y="2053748"/>
            <a:ext cx="4749035" cy="2642622"/>
            <a:chOff x="0" y="0"/>
            <a:chExt cx="1746332" cy="1229431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7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5"/>
          <p:cNvSpPr txBox="1"/>
          <p:nvPr/>
        </p:nvSpPr>
        <p:spPr>
          <a:xfrm>
            <a:off x="344213" y="2643445"/>
            <a:ext cx="477591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2574" lvl="1"/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женщины 30-35 лет</a:t>
            </a:r>
          </a:p>
          <a:p>
            <a:pPr marL="272574" lvl="1"/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женщины 40-60+ лет</a:t>
            </a:r>
          </a:p>
          <a:p>
            <a:pPr marL="272574" lvl="1"/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семьи с детьми</a:t>
            </a:r>
          </a:p>
          <a:p>
            <a:pPr marL="272574" lvl="1"/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компании, желающие провести корпоратив</a:t>
            </a:r>
          </a:p>
          <a:p>
            <a:pPr marL="272574" lvl="1"/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191919"/>
                </a:solidFill>
                <a:latin typeface="Century Gothic" panose="020B0502020202020204" pitchFamily="34" charset="0"/>
              </a:rPr>
              <a:t>школьники (12-14 лет, 8-9 классы)</a:t>
            </a:r>
            <a:endParaRPr lang="ru-RU" sz="20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6456" y="2093808"/>
            <a:ext cx="3703258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solidFill>
                  <a:srgbClr val="191919"/>
                </a:solidFill>
                <a:latin typeface="Century Gothic" panose="020B0502020202020204" pitchFamily="34" charset="0"/>
              </a:rPr>
              <a:t>Жители Челябинской 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416D0-F948-C9E8-7B93-8804513AED9B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3430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1990" y="-84714"/>
            <a:ext cx="1102128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Анализ группы в ВКонтакте </a:t>
            </a:r>
            <a:r>
              <a:rPr lang="en-US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#</a:t>
            </a: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КругоСветка74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12ECCB3-A50A-E542-5FEE-2130CF12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2" y="2283018"/>
            <a:ext cx="2763269" cy="2763269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51" y="863803"/>
            <a:ext cx="6022067" cy="5903685"/>
          </a:xfrm>
          <a:prstGeom prst="rect">
            <a:avLst/>
          </a:prstGeom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AD8099-8D68-9A98-818C-B469438EE278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80307-A757-DE52-0981-8208150FB158}"/>
              </a:ext>
            </a:extLst>
          </p:cNvPr>
          <p:cNvSpPr txBox="1"/>
          <p:nvPr/>
        </p:nvSpPr>
        <p:spPr>
          <a:xfrm>
            <a:off x="1210300" y="167508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aron Bold" panose="020B0604020202020204" charset="0"/>
              </a:rPr>
              <a:t>MIRO</a:t>
            </a:r>
            <a:endParaRPr lang="ru-RU" sz="2800" dirty="0">
              <a:latin typeface="Baron Bold" panose="020B060402020202020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303114-ECFC-E89B-847F-20F36581F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033" y="2338635"/>
            <a:ext cx="2814569" cy="281456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F02402-00CD-197B-7D25-F01DD58ECBF0}"/>
              </a:ext>
            </a:extLst>
          </p:cNvPr>
          <p:cNvSpPr txBox="1"/>
          <p:nvPr/>
        </p:nvSpPr>
        <p:spPr>
          <a:xfrm>
            <a:off x="9718811" y="1759798"/>
            <a:ext cx="2080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ron Bold" panose="020B0604020202020204" charset="0"/>
              </a:rPr>
              <a:t>Группа ВК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769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2209" y="-145407"/>
            <a:ext cx="1188652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Анализ конкурентов компании </a:t>
            </a:r>
            <a:r>
              <a:rPr lang="en-US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#</a:t>
            </a: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КругоСветка74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4" y="2084350"/>
            <a:ext cx="2628900" cy="26289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C38910-55CC-545A-C280-0CBC6F038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071"/>
          <a:stretch/>
        </p:blipFill>
        <p:spPr>
          <a:xfrm>
            <a:off x="1218629" y="867564"/>
            <a:ext cx="6683319" cy="523189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1BB0F4-7F5C-20DC-676D-10DDF12D7407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4861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858169"/>
            <a:ext cx="12193057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6" y="4961574"/>
            <a:ext cx="4596912" cy="2587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60693"/>
            <a:ext cx="12192000" cy="100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209" y="-145407"/>
            <a:ext cx="12100941" cy="101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4000" b="1" spc="-139" dirty="0">
                <a:solidFill>
                  <a:srgbClr val="191919"/>
                </a:solidFill>
                <a:latin typeface="Century Gothic" panose="020B0502020202020204" pitchFamily="34" charset="0"/>
              </a:rPr>
              <a:t>Анкетирование людей (туристов) в Гугл Формах</a:t>
            </a:r>
            <a:endParaRPr lang="en-US" sz="4000" b="1" spc="-139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>
          <a:xfrm>
            <a:off x="8179506" y="1764761"/>
            <a:ext cx="3268077" cy="3268077"/>
            <a:chOff x="0" y="0"/>
            <a:chExt cx="6350000" cy="635000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1010" b="-1010"/>
              </a:stretch>
            </a:blipFill>
          </p:spPr>
        </p:sp>
      </p:grpSp>
      <p:grpSp>
        <p:nvGrpSpPr>
          <p:cNvPr id="12" name="Group 2"/>
          <p:cNvGrpSpPr/>
          <p:nvPr/>
        </p:nvGrpSpPr>
        <p:grpSpPr>
          <a:xfrm>
            <a:off x="562912" y="1764010"/>
            <a:ext cx="6075280" cy="3270232"/>
            <a:chOff x="0" y="0"/>
            <a:chExt cx="1746332" cy="1229431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3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7"/>
          <p:cNvSpPr txBox="1"/>
          <p:nvPr/>
        </p:nvSpPr>
        <p:spPr>
          <a:xfrm>
            <a:off x="969450" y="2680663"/>
            <a:ext cx="526220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Респондентов приняли участие в анкетирование. </a:t>
            </a:r>
            <a:endParaRPr lang="ru-R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ru-R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Средний возраст целевой аудитории - 35-45 лет. </a:t>
            </a: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86,6% опрошенных - женщины.</a:t>
            </a:r>
            <a:r>
              <a:rPr lang="en-US" sz="3000" dirty="0">
                <a:solidFill>
                  <a:srgbClr val="000000"/>
                </a:solidFill>
                <a:latin typeface="Baron Bold" panose="020B0604020202020204" charset="0"/>
              </a:rPr>
              <a:t> 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2983030" y="1486618"/>
            <a:ext cx="1235044" cy="1194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4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77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F2A34-88B5-2844-0389-750A34DE5A90}"/>
              </a:ext>
            </a:extLst>
          </p:cNvPr>
          <p:cNvSpPr/>
          <p:nvPr/>
        </p:nvSpPr>
        <p:spPr>
          <a:xfrm>
            <a:off x="11401817" y="58441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F3FA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24750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876</Words>
  <Application>Microsoft Office PowerPoint</Application>
  <PresentationFormat>Широкоэкранный</PresentationFormat>
  <Paragraphs>162</Paragraphs>
  <Slides>21</Slides>
  <Notes>12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Baron Bold</vt:lpstr>
      <vt:lpstr>Calibri</vt:lpstr>
      <vt:lpstr>Calibri Light</vt:lpstr>
      <vt:lpstr>Century Gothic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Ладыгина Ангелина</cp:lastModifiedBy>
  <cp:revision>44</cp:revision>
  <dcterms:created xsi:type="dcterms:W3CDTF">2023-12-18T11:46:17Z</dcterms:created>
  <dcterms:modified xsi:type="dcterms:W3CDTF">2023-12-20T08:12:29Z</dcterms:modified>
</cp:coreProperties>
</file>